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41144"/>
            <a:ext cx="9466556" cy="1168592"/>
          </a:xfrm>
        </p:spPr>
        <p:txBody>
          <a:bodyPr>
            <a:normAutofit/>
          </a:bodyPr>
          <a:lstStyle/>
          <a:p>
            <a:r>
              <a:rPr lang="en-US" sz="6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Simple linear regression has one independent variable and one dependent variable. X and y.</a:t>
            </a:r>
          </a:p>
          <a:p>
            <a:endParaRPr lang="en-IN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3F6E9-1AC2-4A8F-B78E-8D2D50808E1B}"/>
              </a:ext>
            </a:extLst>
          </p:cNvPr>
          <p:cNvSpPr/>
          <p:nvPr/>
        </p:nvSpPr>
        <p:spPr>
          <a:xfrm>
            <a:off x="3459543" y="2857572"/>
            <a:ext cx="469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 = b0 + b1 * 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C8D7C-5787-44DF-838F-5E3F0A8588C7}"/>
              </a:ext>
            </a:extLst>
          </p:cNvPr>
          <p:cNvSpPr txBox="1"/>
          <p:nvPr/>
        </p:nvSpPr>
        <p:spPr>
          <a:xfrm>
            <a:off x="417250" y="4323425"/>
            <a:ext cx="115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 =&gt; Dependent Variable.</a:t>
            </a:r>
          </a:p>
          <a:p>
            <a:r>
              <a:rPr lang="en-IN" dirty="0"/>
              <a:t>X =&gt; Independent Variable.</a:t>
            </a:r>
          </a:p>
          <a:p>
            <a:r>
              <a:rPr lang="en-IN" dirty="0"/>
              <a:t>B0 =&gt; Constant.</a:t>
            </a:r>
          </a:p>
          <a:p>
            <a:r>
              <a:rPr lang="en-IN" dirty="0"/>
              <a:t>B1 =&gt; Coefficient of the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40257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4852FA-5EA0-4DB5-A9C2-00888327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F8B7-A398-4A8B-A130-0EBEAAE44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39157"/>
            <a:ext cx="9372599" cy="1978241"/>
          </a:xfrm>
        </p:spPr>
        <p:txBody>
          <a:bodyPr>
            <a:normAutofit lnSpcReduction="10000"/>
          </a:bodyPr>
          <a:lstStyle/>
          <a:p>
            <a:r>
              <a:rPr lang="en-IN" sz="4800" dirty="0"/>
              <a:t>Is same as simple linear regression but it has many independent variables.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1E2A3-5B05-4B26-8761-DF9DE33F6A89}"/>
              </a:ext>
            </a:extLst>
          </p:cNvPr>
          <p:cNvSpPr/>
          <p:nvPr/>
        </p:nvSpPr>
        <p:spPr>
          <a:xfrm>
            <a:off x="1981200" y="4165821"/>
            <a:ext cx="9232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= b0 + b1x1 + b2x2 + … + bnxn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5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19FECD-BE13-44A5-B352-9398558F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917063"/>
          </a:xfrm>
        </p:spPr>
        <p:txBody>
          <a:bodyPr>
            <a:normAutofit fontScale="90000"/>
          </a:bodyPr>
          <a:lstStyle/>
          <a:p>
            <a:r>
              <a:rPr lang="en-IN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26D539-59EE-4FD5-9EBF-B51F306E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740024"/>
            <a:ext cx="8933895" cy="2370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Classification is used to predict a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It is nothing but identifying which category an object belongs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B050"/>
                </a:solidFill>
              </a:rPr>
              <a:t>Example: </a:t>
            </a:r>
            <a:r>
              <a:rPr lang="en-IN" sz="3200" dirty="0">
                <a:solidFill>
                  <a:srgbClr val="FFC000"/>
                </a:solidFill>
              </a:rPr>
              <a:t>Classifying whether an email is spam or not.</a:t>
            </a:r>
            <a:endParaRPr lang="en-IN" sz="3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77D968-B09B-4DAB-A612-18C8CB6E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10362"/>
            <a:ext cx="5905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3908-A2E5-4BDB-AA41-C0191EA8A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123" y="214814"/>
            <a:ext cx="8686800" cy="792163"/>
          </a:xfrm>
        </p:spPr>
        <p:txBody>
          <a:bodyPr>
            <a:normAutofit/>
          </a:bodyPr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7A1A-29EF-4172-9218-C146A4491F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96123" y="1171344"/>
            <a:ext cx="8872538" cy="5283200"/>
          </a:xfrm>
        </p:spPr>
        <p:txBody>
          <a:bodyPr/>
          <a:lstStyle/>
          <a:p>
            <a:r>
              <a:rPr lang="en-IN" dirty="0"/>
              <a:t>Logistic regression uses sigmoid function to classify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F178A-E9A6-41BC-9F59-CC0BC89E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2205669"/>
            <a:ext cx="80962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9F88-F3C4-4879-98C0-2380AD4E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300"/>
            <a:ext cx="8686800" cy="677366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7CF02-DBC1-43C4-BBD5-113102A9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56760"/>
            <a:ext cx="11455153" cy="2900335"/>
          </a:xfrm>
        </p:spPr>
        <p:txBody>
          <a:bodyPr>
            <a:noAutofit/>
          </a:bodyPr>
          <a:lstStyle/>
          <a:p>
            <a:r>
              <a:rPr lang="en-IN" sz="4000" dirty="0"/>
              <a:t>Support vector machine is a classifier that finds an optimal hyperplane that maximizes the margin between two classes.</a:t>
            </a:r>
          </a:p>
          <a:p>
            <a:endParaRPr lang="en-IN" sz="4000" dirty="0"/>
          </a:p>
          <a:p>
            <a:r>
              <a:rPr lang="en-IN" sz="4000" dirty="0">
                <a:solidFill>
                  <a:srgbClr val="FF0000"/>
                </a:solidFill>
              </a:rPr>
              <a:t>			</a:t>
            </a:r>
            <a:r>
              <a:rPr lang="en-IN" dirty="0">
                <a:solidFill>
                  <a:srgbClr val="FF0000"/>
                </a:solidFill>
              </a:rPr>
              <a:t>- Applied Machine learning Algorithms by Derek Jadamski </a:t>
            </a:r>
          </a:p>
          <a:p>
            <a:r>
              <a:rPr lang="en-IN" sz="4000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21944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25A0C0-16B2-4C99-9D2C-0062AFBADCBA}"/>
              </a:ext>
            </a:extLst>
          </p:cNvPr>
          <p:cNvGrpSpPr/>
          <p:nvPr/>
        </p:nvGrpSpPr>
        <p:grpSpPr>
          <a:xfrm>
            <a:off x="1386020" y="1855433"/>
            <a:ext cx="9613413" cy="4505417"/>
            <a:chOff x="1252855" y="1846555"/>
            <a:chExt cx="9613413" cy="4505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553954-1D98-483A-B3E3-48A74B6C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855" y="1846555"/>
              <a:ext cx="5156823" cy="45054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AED4E8-DEBD-4779-840A-95FB3A5C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688" y="2201661"/>
              <a:ext cx="4377580" cy="40881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5E267FF-6616-4BF1-A138-E7CA80C6D150}"/>
              </a:ext>
            </a:extLst>
          </p:cNvPr>
          <p:cNvSpPr/>
          <p:nvPr/>
        </p:nvSpPr>
        <p:spPr>
          <a:xfrm>
            <a:off x="1162441" y="0"/>
            <a:ext cx="10918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SVM FINDING OPTIMAL HYPERPLANE</a:t>
            </a:r>
          </a:p>
        </p:txBody>
      </p:sp>
    </p:spTree>
    <p:extLst>
      <p:ext uri="{BB962C8B-B14F-4D97-AF65-F5344CB8AC3E}">
        <p14:creationId xmlns:p14="http://schemas.microsoft.com/office/powerpoint/2010/main" val="119540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field of study that gives the computer the ability to learn without being explicitly programmed. </a:t>
            </a:r>
          </a:p>
          <a:p>
            <a:pPr marL="1691640" lvl="6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-Arthur Samuel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0953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3ED2E-BE8E-42BC-9728-636770C9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365" y="1278384"/>
            <a:ext cx="8432307" cy="1180731"/>
          </a:xfrm>
        </p:spPr>
        <p:txBody>
          <a:bodyPr/>
          <a:lstStyle/>
          <a:p>
            <a:r>
              <a:rPr lang="en-IN" dirty="0"/>
              <a:t>A collection of data is called dataset.</a:t>
            </a:r>
          </a:p>
          <a:p>
            <a:r>
              <a:rPr lang="en-IN" dirty="0"/>
              <a:t>It is mostly in the form of text and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F9F4C-900E-4322-8A57-2920A239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08703"/>
            <a:ext cx="6505852" cy="40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19" y="400371"/>
            <a:ext cx="9372600" cy="728709"/>
          </a:xfrm>
        </p:spPr>
        <p:txBody>
          <a:bodyPr/>
          <a:lstStyle/>
          <a:p>
            <a:r>
              <a:rPr lang="en-US" dirty="0"/>
              <a:t>Preprocessing - IMPUTING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766388"/>
              </p:ext>
            </p:extLst>
          </p:nvPr>
        </p:nvGraphicFramePr>
        <p:xfrm>
          <a:off x="1671220" y="2752078"/>
          <a:ext cx="9372600" cy="31684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1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B32AE29-29A9-4933-971F-27D501553BED}"/>
              </a:ext>
            </a:extLst>
          </p:cNvPr>
          <p:cNvSpPr/>
          <p:nvPr/>
        </p:nvSpPr>
        <p:spPr>
          <a:xfrm>
            <a:off x="6104506" y="4536488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49E610A-EC25-4BF7-AA19-6A41A81C57FB}"/>
              </a:ext>
            </a:extLst>
          </p:cNvPr>
          <p:cNvSpPr/>
          <p:nvPr/>
        </p:nvSpPr>
        <p:spPr>
          <a:xfrm>
            <a:off x="9306755" y="5274816"/>
            <a:ext cx="506027" cy="461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3D418-1783-4708-9F56-C6BC0DEA1C7F}"/>
              </a:ext>
            </a:extLst>
          </p:cNvPr>
          <p:cNvSpPr txBox="1"/>
          <p:nvPr/>
        </p:nvSpPr>
        <p:spPr>
          <a:xfrm>
            <a:off x="1671220" y="1322774"/>
            <a:ext cx="9186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dataset should not contain any missing values, The missing values in dataset should be processed in order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Missing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2E940-686E-44F7-BF95-4F73F550C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981200"/>
            <a:ext cx="9372600" cy="2706210"/>
          </a:xfrm>
        </p:spPr>
        <p:txBody>
          <a:bodyPr>
            <a:normAutofit/>
          </a:bodyPr>
          <a:lstStyle/>
          <a:p>
            <a:r>
              <a:rPr lang="en-IN" sz="4400" dirty="0"/>
              <a:t>Mean</a:t>
            </a:r>
          </a:p>
          <a:p>
            <a:r>
              <a:rPr lang="en-IN" sz="4400" dirty="0"/>
              <a:t>Median</a:t>
            </a:r>
          </a:p>
          <a:p>
            <a:r>
              <a:rPr lang="en-IN" sz="4400" dirty="0"/>
              <a:t>Most Frequent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3E128-75EE-4FC9-AF11-6364A44E0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5" y="4687410"/>
            <a:ext cx="3154928" cy="20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26" y="790113"/>
            <a:ext cx="8686800" cy="93215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Categorical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B5F260-CB39-4D7E-A162-A1BF3DD9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68417"/>
              </p:ext>
            </p:extLst>
          </p:nvPr>
        </p:nvGraphicFramePr>
        <p:xfrm>
          <a:off x="471996" y="2050520"/>
          <a:ext cx="9044866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22433">
                  <a:extLst>
                    <a:ext uri="{9D8B030D-6E8A-4147-A177-3AD203B41FA5}">
                      <a16:colId xmlns:a16="http://schemas.microsoft.com/office/drawing/2014/main" val="168934850"/>
                    </a:ext>
                  </a:extLst>
                </a:gridCol>
                <a:gridCol w="4522433">
                  <a:extLst>
                    <a:ext uri="{9D8B030D-6E8A-4147-A177-3AD203B41FA5}">
                      <a16:colId xmlns:a16="http://schemas.microsoft.com/office/drawing/2014/main" val="3061146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Country(Categorical)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Country(Numerical)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26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1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8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4951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79A744-E6A4-4BCA-8825-740C467C738A}"/>
              </a:ext>
            </a:extLst>
          </p:cNvPr>
          <p:cNvSpPr txBox="1"/>
          <p:nvPr/>
        </p:nvSpPr>
        <p:spPr>
          <a:xfrm>
            <a:off x="471996" y="4225771"/>
            <a:ext cx="90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Mathematical algorithms will not work under categorical data. They must be encoded into some numerical form to proceed further.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2885" y="1757779"/>
            <a:ext cx="9240915" cy="4719221"/>
          </a:xfrm>
        </p:spPr>
        <p:txBody>
          <a:bodyPr>
            <a:normAutofit/>
          </a:bodyPr>
          <a:lstStyle/>
          <a:p>
            <a:r>
              <a:rPr lang="en-US" sz="4800" dirty="0"/>
              <a:t>Supervised Learning.</a:t>
            </a:r>
          </a:p>
          <a:p>
            <a:r>
              <a:rPr lang="en-US" sz="4800" dirty="0"/>
              <a:t>Unsupervised Learning.</a:t>
            </a:r>
          </a:p>
          <a:p>
            <a:r>
              <a:rPr lang="en-US" sz="4800" dirty="0"/>
              <a:t>Semi supervised Learning.</a:t>
            </a:r>
          </a:p>
          <a:p>
            <a:r>
              <a:rPr lang="en-US" sz="4800" dirty="0"/>
              <a:t>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A5B9D-0277-4730-A113-D4090DCAB666}"/>
              </a:ext>
            </a:extLst>
          </p:cNvPr>
          <p:cNvSpPr txBox="1"/>
          <p:nvPr/>
        </p:nvSpPr>
        <p:spPr>
          <a:xfrm>
            <a:off x="2139518" y="1970843"/>
            <a:ext cx="937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supervised machine learning the training data will contain desired outputs. A typical example would be a spam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18938-1FF6-4817-AD87-0370099E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3057525"/>
            <a:ext cx="57340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39C9C0-7662-429B-9846-167C201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993"/>
            <a:ext cx="11102905" cy="807248"/>
          </a:xfrm>
        </p:spPr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146E1-943C-4CBF-AF77-035F4F43C92B}"/>
              </a:ext>
            </a:extLst>
          </p:cNvPr>
          <p:cNvSpPr txBox="1"/>
          <p:nvPr/>
        </p:nvSpPr>
        <p:spPr>
          <a:xfrm>
            <a:off x="417250" y="1322773"/>
            <a:ext cx="11102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Regression is used to forecast future values from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Example whether forecast, share market prediction etc.,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278DF-C1F3-452A-B1E3-0925CFD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" y="3486150"/>
            <a:ext cx="8972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620</TotalTime>
  <Words>368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Wireframe Building 16x9</vt:lpstr>
      <vt:lpstr>Machine Learning</vt:lpstr>
      <vt:lpstr>What is machine Learning?</vt:lpstr>
      <vt:lpstr>What is a dataset?</vt:lpstr>
      <vt:lpstr>Preprocessing - IMPUTING</vt:lpstr>
      <vt:lpstr>Replacing The Missing Values</vt:lpstr>
      <vt:lpstr>Processing Categorical Data</vt:lpstr>
      <vt:lpstr>TYPES of Machine learning</vt:lpstr>
      <vt:lpstr>Supervised Machine Learning</vt:lpstr>
      <vt:lpstr>Regression</vt:lpstr>
      <vt:lpstr>Simple linear regression</vt:lpstr>
      <vt:lpstr>Multiple linear regression</vt:lpstr>
      <vt:lpstr>CLASSIFICATION</vt:lpstr>
      <vt:lpstr>LOGISTIC REGRESSION</vt:lpstr>
      <vt:lpstr>Support vector machines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Visweswaran N</dc:creator>
  <cp:lastModifiedBy>Visweswaran N</cp:lastModifiedBy>
  <cp:revision>32</cp:revision>
  <dcterms:created xsi:type="dcterms:W3CDTF">2020-02-24T00:11:44Z</dcterms:created>
  <dcterms:modified xsi:type="dcterms:W3CDTF">2020-03-03T06:22:03Z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